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267" r:id="rId2"/>
    <p:sldId id="262" r:id="rId3"/>
  </p:sldIdLst>
  <p:sldSz cx="7199313" cy="93599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3F7"/>
    <a:srgbClr val="FBEBFA"/>
    <a:srgbClr val="E5FDD7"/>
    <a:srgbClr val="FAE2F9"/>
    <a:srgbClr val="E5F9FB"/>
    <a:srgbClr val="F1FCFD"/>
    <a:srgbClr val="CCECFF"/>
    <a:srgbClr val="EA625C"/>
    <a:srgbClr val="EFD249"/>
    <a:srgbClr val="645B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1110" y="-1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7CA27E-C063-4A2E-8FC8-9FAE6D73ACBB}" type="datetimeFigureOut">
              <a:rPr lang="ru-KZ" smtClean="0"/>
              <a:t>30.01.2025</a:t>
            </a:fld>
            <a:endParaRPr lang="ru-K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38363" y="1243013"/>
            <a:ext cx="258127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K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K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EC428-A739-453A-94BB-035C0905108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55944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6221" rtl="0" eaLnBrk="1" latinLnBrk="0" hangingPunct="1">
      <a:defRPr sz="1242" kern="1200">
        <a:solidFill>
          <a:schemeClr val="tx1"/>
        </a:solidFill>
        <a:latin typeface="+mn-lt"/>
        <a:ea typeface="+mn-ea"/>
        <a:cs typeface="+mn-cs"/>
      </a:defRPr>
    </a:lvl1pPr>
    <a:lvl2pPr marL="473111" algn="l" defTabSz="946221" rtl="0" eaLnBrk="1" latinLnBrk="0" hangingPunct="1">
      <a:defRPr sz="1242" kern="1200">
        <a:solidFill>
          <a:schemeClr val="tx1"/>
        </a:solidFill>
        <a:latin typeface="+mn-lt"/>
        <a:ea typeface="+mn-ea"/>
        <a:cs typeface="+mn-cs"/>
      </a:defRPr>
    </a:lvl2pPr>
    <a:lvl3pPr marL="946221" algn="l" defTabSz="946221" rtl="0" eaLnBrk="1" latinLnBrk="0" hangingPunct="1">
      <a:defRPr sz="1242" kern="1200">
        <a:solidFill>
          <a:schemeClr val="tx1"/>
        </a:solidFill>
        <a:latin typeface="+mn-lt"/>
        <a:ea typeface="+mn-ea"/>
        <a:cs typeface="+mn-cs"/>
      </a:defRPr>
    </a:lvl3pPr>
    <a:lvl4pPr marL="1419332" algn="l" defTabSz="946221" rtl="0" eaLnBrk="1" latinLnBrk="0" hangingPunct="1">
      <a:defRPr sz="1242" kern="1200">
        <a:solidFill>
          <a:schemeClr val="tx1"/>
        </a:solidFill>
        <a:latin typeface="+mn-lt"/>
        <a:ea typeface="+mn-ea"/>
        <a:cs typeface="+mn-cs"/>
      </a:defRPr>
    </a:lvl4pPr>
    <a:lvl5pPr marL="1892442" algn="l" defTabSz="946221" rtl="0" eaLnBrk="1" latinLnBrk="0" hangingPunct="1">
      <a:defRPr sz="1242" kern="1200">
        <a:solidFill>
          <a:schemeClr val="tx1"/>
        </a:solidFill>
        <a:latin typeface="+mn-lt"/>
        <a:ea typeface="+mn-ea"/>
        <a:cs typeface="+mn-cs"/>
      </a:defRPr>
    </a:lvl5pPr>
    <a:lvl6pPr marL="2365553" algn="l" defTabSz="946221" rtl="0" eaLnBrk="1" latinLnBrk="0" hangingPunct="1">
      <a:defRPr sz="1242" kern="1200">
        <a:solidFill>
          <a:schemeClr val="tx1"/>
        </a:solidFill>
        <a:latin typeface="+mn-lt"/>
        <a:ea typeface="+mn-ea"/>
        <a:cs typeface="+mn-cs"/>
      </a:defRPr>
    </a:lvl6pPr>
    <a:lvl7pPr marL="2838663" algn="l" defTabSz="946221" rtl="0" eaLnBrk="1" latinLnBrk="0" hangingPunct="1">
      <a:defRPr sz="1242" kern="1200">
        <a:solidFill>
          <a:schemeClr val="tx1"/>
        </a:solidFill>
        <a:latin typeface="+mn-lt"/>
        <a:ea typeface="+mn-ea"/>
        <a:cs typeface="+mn-cs"/>
      </a:defRPr>
    </a:lvl7pPr>
    <a:lvl8pPr marL="3311774" algn="l" defTabSz="946221" rtl="0" eaLnBrk="1" latinLnBrk="0" hangingPunct="1">
      <a:defRPr sz="1242" kern="1200">
        <a:solidFill>
          <a:schemeClr val="tx1"/>
        </a:solidFill>
        <a:latin typeface="+mn-lt"/>
        <a:ea typeface="+mn-ea"/>
        <a:cs typeface="+mn-cs"/>
      </a:defRPr>
    </a:lvl8pPr>
    <a:lvl9pPr marL="3784884" algn="l" defTabSz="946221" rtl="0" eaLnBrk="1" latinLnBrk="0" hangingPunct="1">
      <a:defRPr sz="124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38363" y="1243013"/>
            <a:ext cx="2581275" cy="33575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4EC428-A739-453A-94BB-035C09051082}" type="slidenum">
              <a:rPr lang="ru-KZ" smtClean="0"/>
              <a:t>2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52344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531818"/>
            <a:ext cx="6119416" cy="3258632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4916115"/>
            <a:ext cx="5399485" cy="2259809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2"/>
            <a:extLst>
              <a:ext uri="{FF2B5EF4-FFF2-40B4-BE49-F238E27FC236}">
                <a16:creationId xmlns:a16="http://schemas.microsoft.com/office/drawing/2014/main" id="{34C9704F-CC4D-EA91-5623-CECDC96A19B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5049" y="501425"/>
            <a:ext cx="447454" cy="103420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394E888-E672-D8BB-1E02-EC4A046EF34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72" y="1535630"/>
            <a:ext cx="3374678" cy="547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573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57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498328"/>
            <a:ext cx="1552352" cy="793208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498328"/>
            <a:ext cx="4567064" cy="79320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77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59911B-C686-4CEE-A90F-E761A2F76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3049" y="498329"/>
            <a:ext cx="3104704" cy="1809148"/>
          </a:xfrm>
        </p:spPr>
        <p:txBody>
          <a:bodyPr/>
          <a:lstStyle>
            <a:lvl1pPr>
              <a:defRPr b="1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CDF04B42-C2E9-4984-AC79-EAB633BC22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3382" y="2591307"/>
            <a:ext cx="3104704" cy="6270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Рисунок 8">
            <a:extLst>
              <a:ext uri="{FF2B5EF4-FFF2-40B4-BE49-F238E27FC236}">
                <a16:creationId xmlns:a16="http://schemas.microsoft.com/office/drawing/2014/main" id="{DBBD0563-BDB1-44B2-B5A7-787933ED0A4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36695" y="498329"/>
            <a:ext cx="3599657" cy="4059192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Рисунок 8">
            <a:extLst>
              <a:ext uri="{FF2B5EF4-FFF2-40B4-BE49-F238E27FC236}">
                <a16:creationId xmlns:a16="http://schemas.microsoft.com/office/drawing/2014/main" id="{86F07766-06EB-4489-9D56-8FC26E571A6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36695" y="4802383"/>
            <a:ext cx="3599657" cy="4059194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213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05794C4-5BCA-C7A1-3189-88C47000EE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979" y="6842456"/>
            <a:ext cx="497334" cy="1587958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987C42E-F44C-E7FE-916C-BF936B2234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5406" y="5025647"/>
            <a:ext cx="966802" cy="1816807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15D43D6-9F76-2DFD-964A-FA880F3757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678" y="7829990"/>
            <a:ext cx="752424" cy="169050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63A380A-B077-F4B1-D456-D5B5934B7AC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16680">
            <a:off x="5708428" y="739717"/>
            <a:ext cx="559064" cy="1641929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232EB17-07DD-7FF8-31C2-A09FE3C134D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704" y="-180456"/>
            <a:ext cx="786052" cy="200626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485F014-6EAC-4501-C72E-36286F8E730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616" y="2813337"/>
            <a:ext cx="634727" cy="186538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A8644CA-7BD9-04FD-F6F2-1DC676FAC78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875" y="3077240"/>
            <a:ext cx="476229" cy="160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43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2333478"/>
            <a:ext cx="6209407" cy="389345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6263769"/>
            <a:ext cx="6209407" cy="2047477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14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2491640"/>
            <a:ext cx="3059708" cy="59387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2491640"/>
            <a:ext cx="3059708" cy="59387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77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498330"/>
            <a:ext cx="6209407" cy="180914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2294476"/>
            <a:ext cx="3045646" cy="112448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3418964"/>
            <a:ext cx="3045646" cy="50287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2294476"/>
            <a:ext cx="3060646" cy="112448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3418964"/>
            <a:ext cx="3060646" cy="50287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95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0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54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23993"/>
            <a:ext cx="2321966" cy="218397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347654"/>
            <a:ext cx="3644652" cy="6651596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807970"/>
            <a:ext cx="2321966" cy="520211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895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623993"/>
            <a:ext cx="2321966" cy="218397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347654"/>
            <a:ext cx="3644652" cy="6651596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807970"/>
            <a:ext cx="2321966" cy="520211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77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498330"/>
            <a:ext cx="6209407" cy="1809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2491640"/>
            <a:ext cx="6209407" cy="593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8675243"/>
            <a:ext cx="1619845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40E45-6212-41C1-AF31-200AB6D21A29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8675243"/>
            <a:ext cx="2429768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8675243"/>
            <a:ext cx="1619845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CE3DD-0825-4DB6-93A0-78846904C5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19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FDD7">
            <a:alpha val="80000"/>
          </a:srgb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F46CD1A-7BC1-3AA9-4E48-BC6056C72B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Picture background">
            <a:extLst>
              <a:ext uri="{FF2B5EF4-FFF2-40B4-BE49-F238E27FC236}">
                <a16:creationId xmlns:a16="http://schemas.microsoft.com/office/drawing/2014/main" id="{488467ED-714D-BE1B-0122-B773430EC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91" y="887594"/>
            <a:ext cx="629682" cy="629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77EEBD9-FB33-CC98-A63E-C879D5BD77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41" y="6854768"/>
            <a:ext cx="1609885" cy="1010420"/>
          </a:xfrm>
          <a:prstGeom prst="rect">
            <a:avLst/>
          </a:prstGeom>
        </p:spPr>
      </p:pic>
      <p:pic>
        <p:nvPicPr>
          <p:cNvPr id="1028" name="Picture 4" descr="Песочные часы 3 минуты — купить оптом и в розницу | Цена от 25 р в  интернет-магазине Сима-ленд | Интерьер">
            <a:extLst>
              <a:ext uri="{FF2B5EF4-FFF2-40B4-BE49-F238E27FC236}">
                <a16:creationId xmlns:a16="http://schemas.microsoft.com/office/drawing/2014/main" id="{CD04A12A-1573-BFE9-D965-14A6A4167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258" y="8237590"/>
            <a:ext cx="936556" cy="936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Песочные часы 3 минуты — купить оптом и в розницу | Цена от 25 р в  интернет-магазине Сима-ленд | Интерьер">
            <a:extLst>
              <a:ext uri="{FF2B5EF4-FFF2-40B4-BE49-F238E27FC236}">
                <a16:creationId xmlns:a16="http://schemas.microsoft.com/office/drawing/2014/main" id="{233D5594-5B8C-901B-05C8-1D1303088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739" y="4607061"/>
            <a:ext cx="1455152" cy="145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Блок-схема: перфолента 5">
            <a:extLst>
              <a:ext uri="{FF2B5EF4-FFF2-40B4-BE49-F238E27FC236}">
                <a16:creationId xmlns:a16="http://schemas.microsoft.com/office/drawing/2014/main" id="{249FE6AF-5A79-5B76-9BE6-D1E794429246}"/>
              </a:ext>
            </a:extLst>
          </p:cNvPr>
          <p:cNvSpPr/>
          <p:nvPr/>
        </p:nvSpPr>
        <p:spPr>
          <a:xfrm>
            <a:off x="411440" y="263248"/>
            <a:ext cx="3948708" cy="575244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38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8.3 В Виды химических связей</a:t>
            </a:r>
            <a:endParaRPr lang="ru-KZ" sz="1638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0B9218CA-2C4D-4101-EEEA-A0A7BA80DE25}"/>
              </a:ext>
            </a:extLst>
          </p:cNvPr>
          <p:cNvSpPr/>
          <p:nvPr/>
        </p:nvSpPr>
        <p:spPr>
          <a:xfrm>
            <a:off x="1708176" y="965240"/>
            <a:ext cx="5303943" cy="44849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28" dirty="0"/>
              <a:t>8.1.4.1 объяснять образование ковалентной связи между атомами на основе электроотрицательности </a:t>
            </a:r>
            <a:endParaRPr lang="ru-KZ" sz="1228" dirty="0"/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2AD67F7E-96DD-2686-BBD0-0D4ED3DC78B0}"/>
              </a:ext>
            </a:extLst>
          </p:cNvPr>
          <p:cNvSpPr/>
          <p:nvPr/>
        </p:nvSpPr>
        <p:spPr>
          <a:xfrm>
            <a:off x="4652645" y="263247"/>
            <a:ext cx="2135227" cy="44849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26" dirty="0"/>
              <a:t>Химия 8 класс</a:t>
            </a:r>
            <a:endParaRPr lang="ru-KZ" sz="1126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7466C8DA-35F6-9B5A-E0CB-79BCA00ED465}"/>
              </a:ext>
            </a:extLst>
          </p:cNvPr>
          <p:cNvSpPr/>
          <p:nvPr/>
        </p:nvSpPr>
        <p:spPr>
          <a:xfrm>
            <a:off x="304192" y="1550234"/>
            <a:ext cx="6561680" cy="575244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33" dirty="0"/>
              <a:t>Тема: </a:t>
            </a:r>
            <a:endParaRPr lang="ru-KZ" sz="1433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A1B6DE-E570-61C4-5CD4-4E1EDD2F18F4}"/>
              </a:ext>
            </a:extLst>
          </p:cNvPr>
          <p:cNvSpPr txBox="1"/>
          <p:nvPr/>
        </p:nvSpPr>
        <p:spPr>
          <a:xfrm>
            <a:off x="192942" y="2145600"/>
            <a:ext cx="6628493" cy="992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61"/>
              </a:spcAft>
            </a:pPr>
            <a:r>
              <a:rPr lang="ru-RU" sz="1433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1. «Химическая лаборатория» </a:t>
            </a:r>
            <a:endParaRPr lang="ru-KZ" sz="1433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Представим, что вы работаете в лаборатории, исследующей новые материалы. Вам поручили изучить свойства двух новых соединений: А и В. Известно, что оба соединения состоят из неметаллов и образованы за счет ковалентных связей.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61B0F3E-9EE2-1FAC-782F-53CB29B515D4}"/>
              </a:ext>
            </a:extLst>
          </p:cNvPr>
          <p:cNvSpPr txBox="1"/>
          <p:nvPr/>
        </p:nvSpPr>
        <p:spPr>
          <a:xfrm>
            <a:off x="159379" y="3052611"/>
            <a:ext cx="6628493" cy="1074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28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данных</a:t>
            </a: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Вам предоставлены следующие данные о соединениях А и В: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* Соединение А: Состоит из атомов элементов с одинаковыми значениями электроотрицательности.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* Соединение В: Состоит из атомов элементов с существенно различающимися значениями электроотрицательности.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87F0CFA-768F-858F-FA8C-D2E514C28236}"/>
              </a:ext>
            </a:extLst>
          </p:cNvPr>
          <p:cNvSpPr txBox="1"/>
          <p:nvPr/>
        </p:nvSpPr>
        <p:spPr>
          <a:xfrm>
            <a:off x="231784" y="4025937"/>
            <a:ext cx="6483682" cy="2683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61"/>
              </a:spcAft>
            </a:pPr>
            <a:r>
              <a:rPr lang="ru-RU" sz="1228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Задание: </a:t>
            </a:r>
            <a:endParaRPr lang="ru-KZ" sz="1228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Какой тип ковалентной связи преобладает в каждом из соединений? Обоснуйте свой ответ.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Предложите для каждого из соединений возможные элементы, из которых оно может состоять.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4527" indent="-164527">
              <a:spcAft>
                <a:spcPts val="461"/>
              </a:spcAft>
              <a:buFontTx/>
              <a:buChar char="-"/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Составьте схему Бора для каждого из соединений. </a:t>
            </a:r>
          </a:p>
          <a:p>
            <a:pPr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Соединение А: </a:t>
            </a:r>
          </a:p>
          <a:p>
            <a:pPr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Соединение В: 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64527" indent="-164527">
              <a:spcAft>
                <a:spcPts val="461"/>
              </a:spcAft>
              <a:buFontTx/>
              <a:buChar char="-"/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Предположите, какие физические свойства (температура плавления, растворимость в воде) могут проявлять соединения А и В. </a:t>
            </a:r>
          </a:p>
          <a:p>
            <a:pPr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Соединение А: </a:t>
            </a:r>
          </a:p>
          <a:p>
            <a:pPr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Соединение В: 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2EBBE9C-CB32-26FE-F403-E0496F85E076}"/>
              </a:ext>
            </a:extLst>
          </p:cNvPr>
          <p:cNvSpPr txBox="1"/>
          <p:nvPr/>
        </p:nvSpPr>
        <p:spPr>
          <a:xfrm>
            <a:off x="3258410" y="6184817"/>
            <a:ext cx="3851209" cy="15464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024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Дескриптор: </a:t>
            </a:r>
            <a:endParaRPr lang="ru-KZ" sz="1024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02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указывают тип химической связи соединения А – 1 балл </a:t>
            </a:r>
            <a:endParaRPr lang="ru-KZ" sz="102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02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указывают тип химической связи соединения В – 1 балл </a:t>
            </a:r>
            <a:endParaRPr lang="ru-KZ" sz="102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02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предлагают возможные элементы, образующие химическую связь – 2 балл </a:t>
            </a:r>
            <a:endParaRPr lang="ru-KZ" sz="102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02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каждому элементы указывают валентные электроны – 2 балла</a:t>
            </a:r>
            <a:endParaRPr lang="ru-KZ" sz="102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02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отмечают общую электронную пару – 2 балл </a:t>
            </a:r>
            <a:endParaRPr lang="ru-KZ" sz="102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02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указывают направление смещения электронного облака – 2 балл. </a:t>
            </a:r>
            <a:endParaRPr lang="ru-KZ" sz="102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88CB376-33E6-1BF1-EFD2-FB35D071524B}"/>
              </a:ext>
            </a:extLst>
          </p:cNvPr>
          <p:cNvSpPr txBox="1"/>
          <p:nvPr/>
        </p:nvSpPr>
        <p:spPr>
          <a:xfrm>
            <a:off x="304192" y="7826984"/>
            <a:ext cx="6628493" cy="3241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61"/>
              </a:spcAft>
            </a:pPr>
            <a:r>
              <a:rPr lang="ru-RU" sz="1433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2. «Научился сам – научи другого» </a:t>
            </a:r>
            <a:endParaRPr lang="ru-KZ" sz="1433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DD569A7-157E-63C6-A50D-B0D55F8AE977}"/>
              </a:ext>
            </a:extLst>
          </p:cNvPr>
          <p:cNvSpPr txBox="1"/>
          <p:nvPr/>
        </p:nvSpPr>
        <p:spPr>
          <a:xfrm>
            <a:off x="304191" y="8102673"/>
            <a:ext cx="5596440" cy="81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Ваша задача: просмотреть материал и подготовить информацию по критериям:</a:t>
            </a:r>
          </a:p>
          <a:p>
            <a:pPr>
              <a:lnSpc>
                <a:spcPct val="107000"/>
              </a:lnSpc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основное правило;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пример.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F0E0C7-C6E0-94E2-C53D-1E74B8845368}"/>
              </a:ext>
            </a:extLst>
          </p:cNvPr>
          <p:cNvSpPr txBox="1"/>
          <p:nvPr/>
        </p:nvSpPr>
        <p:spPr>
          <a:xfrm>
            <a:off x="2756794" y="8425748"/>
            <a:ext cx="3521929" cy="945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ru-RU" sz="1024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Дескриптор:</a:t>
            </a:r>
            <a:endParaRPr lang="ru-KZ" sz="102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02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дают определение – 1 балл</a:t>
            </a:r>
            <a:endParaRPr lang="ru-KZ" sz="102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02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приводят пример – 1 балл </a:t>
            </a:r>
            <a:endParaRPr lang="ru-KZ" sz="102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02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используют дополнительный материал – 1 балл </a:t>
            </a:r>
            <a:endParaRPr lang="ru-KZ" sz="102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1024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работают в группе – 1 балл </a:t>
            </a:r>
            <a:endParaRPr lang="ru-KZ" sz="1024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41EAFA-6A0A-DA92-9112-10C4B4CD5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732" y="2646834"/>
            <a:ext cx="1225202" cy="1225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401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E3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Песочные часы 5 минут — купить оптом и в розницу | Цена от 27 р в  интернет-магазине Сима-ленд | Интерьер">
            <a:extLst>
              <a:ext uri="{FF2B5EF4-FFF2-40B4-BE49-F238E27FC236}">
                <a16:creationId xmlns:a16="http://schemas.microsoft.com/office/drawing/2014/main" id="{FF012742-AF5A-752D-BE5D-73F5E93997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2601" y="0"/>
            <a:ext cx="1535609" cy="153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B8049BF-CA44-8839-559E-CADD55F4C503}"/>
              </a:ext>
            </a:extLst>
          </p:cNvPr>
          <p:cNvSpPr txBox="1"/>
          <p:nvPr/>
        </p:nvSpPr>
        <p:spPr>
          <a:xfrm>
            <a:off x="257212" y="148763"/>
            <a:ext cx="6491660" cy="3810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461"/>
              </a:spcAft>
            </a:pP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97433" indent="-197433">
              <a:buFont typeface="+mj-lt"/>
              <a:buAutoNum type="arabicPeriod"/>
            </a:pPr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 связи в молекуле углекислого газа (СО</a:t>
            </a:r>
            <a:r>
              <a:rPr lang="ru-RU" sz="1228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244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ковалентная полярная;            В) ионная;                          С) ковалентная неполярная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244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 молекуле азота (</a:t>
            </a:r>
            <a:r>
              <a:rPr lang="en-US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1228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химическая связь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244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ионная;                     В) ковалентная полярная;                      С) ковалентная неполярная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244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Электроотрицательность – это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244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способность атомов отталкивать электроны; </a:t>
            </a:r>
          </a:p>
          <a:p>
            <a:pPr marL="263244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способность атомов притягивать электроны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244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Смещение электронного облака происходит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244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в сторону элемента с меньшей электроотрицательностью; </a:t>
            </a:r>
          </a:p>
          <a:p>
            <a:pPr marL="263244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в сторону элемента с большей электроотрицательностью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244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Ковалентная связь образуется между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3244"/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металл – неметалл;                   В) неметалл – неметалл;                     С) метал – металл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Ответы: 1 –       ; 2 –       ; 3 –       ; 4 –       ; 5 –       .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2AE687B-B2F0-7173-01C8-C5767698B5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638" y="5569010"/>
            <a:ext cx="2825254" cy="156557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59CEAEA3-37F3-101A-B6D8-8A9F4B0CF6AC}"/>
              </a:ext>
            </a:extLst>
          </p:cNvPr>
          <p:cNvSpPr txBox="1"/>
          <p:nvPr/>
        </p:nvSpPr>
        <p:spPr>
          <a:xfrm>
            <a:off x="350284" y="7871759"/>
            <a:ext cx="4782323" cy="4813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228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Домашнее задание:</a:t>
            </a:r>
            <a:r>
              <a:rPr lang="ru-RU" sz="1228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параграф 36 – 37, задание 4, страница 132.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228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Указать тип химической связи в предложенных соединениях. </a:t>
            </a:r>
            <a:endParaRPr lang="ru-KZ" sz="1228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7C9E3DBC-1CF3-8015-46D8-3BE2ADC2D7D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11904" y="6983537"/>
            <a:ext cx="1874638" cy="1776443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9235D655-E87D-C59B-1765-6F6274B5C06F}"/>
              </a:ext>
            </a:extLst>
          </p:cNvPr>
          <p:cNvSpPr txBox="1"/>
          <p:nvPr/>
        </p:nvSpPr>
        <p:spPr>
          <a:xfrm>
            <a:off x="3494623" y="4632160"/>
            <a:ext cx="3775201" cy="1684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61"/>
              </a:spcAft>
            </a:pPr>
            <a:r>
              <a:rPr lang="ru-RU" sz="1433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Суммарное количество баллов </a:t>
            </a:r>
            <a:endParaRPr lang="ru-KZ" sz="1433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 – 20 баллов – отлично 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 – 16 баллов – хорошо 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– 12 баллов – удовлетворительно</a:t>
            </a:r>
          </a:p>
          <a:p>
            <a:pPr>
              <a:lnSpc>
                <a:spcPct val="107000"/>
              </a:lnSpc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Мои баллы:__________________</a:t>
            </a:r>
          </a:p>
          <a:p>
            <a:pPr>
              <a:lnSpc>
                <a:spcPct val="107000"/>
              </a:lnSpc>
              <a:spcAft>
                <a:spcPts val="461"/>
              </a:spcAft>
            </a:pPr>
            <a:r>
              <a:rPr lang="ru-RU" sz="1228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KZ" sz="122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E87294C-9D9D-A54D-A581-00064C98ACD0}"/>
              </a:ext>
            </a:extLst>
          </p:cNvPr>
          <p:cNvSpPr txBox="1"/>
          <p:nvPr/>
        </p:nvSpPr>
        <p:spPr>
          <a:xfrm>
            <a:off x="257213" y="165193"/>
            <a:ext cx="3509963" cy="320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33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3. </a:t>
            </a:r>
            <a:endParaRPr lang="ru-KZ" sz="1433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D047009-98D7-725F-1B47-9F486E7D9C1F}"/>
              </a:ext>
            </a:extLst>
          </p:cNvPr>
          <p:cNvSpPr txBox="1"/>
          <p:nvPr/>
        </p:nvSpPr>
        <p:spPr>
          <a:xfrm>
            <a:off x="350283" y="5287321"/>
            <a:ext cx="3509963" cy="320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33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4. </a:t>
            </a:r>
            <a:endParaRPr lang="ru-KZ" sz="1433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E3E1B46-4748-A7E7-C2D8-1A5D4D570847}"/>
              </a:ext>
            </a:extLst>
          </p:cNvPr>
          <p:cNvSpPr txBox="1"/>
          <p:nvPr/>
        </p:nvSpPr>
        <p:spPr>
          <a:xfrm>
            <a:off x="412771" y="7609849"/>
            <a:ext cx="3509963" cy="3202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433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5. </a:t>
            </a:r>
            <a:endParaRPr lang="ru-KZ" sz="1433" dirty="0"/>
          </a:p>
        </p:txBody>
      </p:sp>
      <p:pic>
        <p:nvPicPr>
          <p:cNvPr id="31" name="Рисунок 30">
            <a:extLst>
              <a:ext uri="{FF2B5EF4-FFF2-40B4-BE49-F238E27FC236}">
                <a16:creationId xmlns:a16="http://schemas.microsoft.com/office/drawing/2014/main" id="{9DD3B50B-30B9-6B14-E49A-E06C478AC4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3550" y="3578300"/>
            <a:ext cx="1874639" cy="1148804"/>
          </a:xfrm>
          <a:prstGeom prst="rect">
            <a:avLst/>
          </a:prstGeom>
        </p:spPr>
      </p:pic>
      <p:pic>
        <p:nvPicPr>
          <p:cNvPr id="2" name="Picture 6">
            <a:extLst>
              <a:ext uri="{FF2B5EF4-FFF2-40B4-BE49-F238E27FC236}">
                <a16:creationId xmlns:a16="http://schemas.microsoft.com/office/drawing/2014/main" id="{8464B007-6D2B-376A-0D70-241E0FD07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4" y="3918640"/>
            <a:ext cx="1253472" cy="1253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088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270</TotalTime>
  <Words>486</Words>
  <Application>Microsoft Office PowerPoint</Application>
  <PresentationFormat>Произвольный</PresentationFormat>
  <Paragraphs>65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Юлия Чабан</cp:lastModifiedBy>
  <cp:revision>10</cp:revision>
  <cp:lastPrinted>2025-01-30T15:00:58Z</cp:lastPrinted>
  <dcterms:created xsi:type="dcterms:W3CDTF">2021-11-30T05:07:27Z</dcterms:created>
  <dcterms:modified xsi:type="dcterms:W3CDTF">2025-01-30T15:01:43Z</dcterms:modified>
</cp:coreProperties>
</file>